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9"/>
  </p:notesMasterIdLst>
  <p:sldIdLst>
    <p:sldId id="365" r:id="rId2"/>
    <p:sldId id="367" r:id="rId3"/>
    <p:sldId id="418" r:id="rId4"/>
    <p:sldId id="419" r:id="rId5"/>
    <p:sldId id="420" r:id="rId6"/>
    <p:sldId id="349" r:id="rId7"/>
    <p:sldId id="383" r:id="rId8"/>
    <p:sldId id="384" r:id="rId9"/>
    <p:sldId id="390" r:id="rId10"/>
    <p:sldId id="391" r:id="rId11"/>
    <p:sldId id="336" r:id="rId12"/>
    <p:sldId id="412" r:id="rId13"/>
    <p:sldId id="389" r:id="rId14"/>
    <p:sldId id="410" r:id="rId15"/>
    <p:sldId id="408" r:id="rId16"/>
    <p:sldId id="413" r:id="rId17"/>
    <p:sldId id="41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anose="05000000000000000000" pitchFamily="2" charset="2"/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anose="05000000000000000000" pitchFamily="2" charset="2"/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anose="05000000000000000000" pitchFamily="2" charset="2"/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anose="05000000000000000000" pitchFamily="2" charset="2"/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anose="05000000000000000000" pitchFamily="2" charset="2"/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6600FF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2" autoAdjust="0"/>
    <p:restoredTop sz="93184" autoAdjust="0"/>
  </p:normalViewPr>
  <p:slideViewPr>
    <p:cSldViewPr>
      <p:cViewPr varScale="1">
        <p:scale>
          <a:sx n="102" d="100"/>
          <a:sy n="102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43381F-376D-45C4-97B9-1767E7D76941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fld id="{992B4E52-F405-4ACD-910C-9C590B2172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F4C87E-8718-4009-A389-44E30FD8B291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2 w 1722"/>
                <a:gd name="T1" fmla="*/ 51 h 66"/>
                <a:gd name="T2" fmla="*/ 1692 w 1722"/>
                <a:gd name="T3" fmla="*/ 45 h 66"/>
                <a:gd name="T4" fmla="*/ 0 w 1722"/>
                <a:gd name="T5" fmla="*/ 0 h 66"/>
                <a:gd name="T6" fmla="*/ 0 w 1722"/>
                <a:gd name="T7" fmla="*/ 33 h 66"/>
                <a:gd name="T8" fmla="*/ 1692 w 1722"/>
                <a:gd name="T9" fmla="*/ 51 h 66"/>
                <a:gd name="T10" fmla="*/ 1692 w 1722"/>
                <a:gd name="T11" fmla="*/ 5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0 w 975"/>
                <a:gd name="T1" fmla="*/ 48 h 101"/>
                <a:gd name="T2" fmla="*/ 96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0 w 975"/>
                <a:gd name="T9" fmla="*/ 48 h 101"/>
                <a:gd name="T10" fmla="*/ 96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1 w 2141"/>
                <a:gd name="T7" fmla="*/ 0 h 198"/>
                <a:gd name="T8" fmla="*/ 211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7 w 2517"/>
                <a:gd name="T1" fmla="*/ 276 h 276"/>
                <a:gd name="T2" fmla="*/ 2472 w 2517"/>
                <a:gd name="T3" fmla="*/ 204 h 276"/>
                <a:gd name="T4" fmla="*/ 2215 w 2517"/>
                <a:gd name="T5" fmla="*/ 0 h 276"/>
                <a:gd name="T6" fmla="*/ 0 w 2517"/>
                <a:gd name="T7" fmla="*/ 276 h 276"/>
                <a:gd name="T8" fmla="*/ 2137 w 2517"/>
                <a:gd name="T9" fmla="*/ 276 h 276"/>
                <a:gd name="T10" fmla="*/ 213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4 w 729"/>
                <a:gd name="T7" fmla="*/ 240 h 240"/>
                <a:gd name="T8" fmla="*/ 71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4 w 729"/>
                <a:gd name="T1" fmla="*/ 318 h 318"/>
                <a:gd name="T2" fmla="*/ 71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4 w 729"/>
                <a:gd name="T9" fmla="*/ 318 h 318"/>
                <a:gd name="T10" fmla="*/ 71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b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b="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39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39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822D-C5A9-4A8D-B0E0-C8A583A7F0E3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332BA-3E5F-4B8A-BF5F-8C6A881D9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189532"/>
      </p:ext>
    </p:extLst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7DBF-F42B-41CA-81FB-5A6C5002EF6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CEA07-7780-4EE8-81EC-69C32574D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130231"/>
      </p:ext>
    </p:extLst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BAE1-B60B-468B-8854-EE6D072F0FC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07BE0-2EEB-4BB6-B203-DA8734D06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350214"/>
      </p:ext>
    </p:extLst>
  </p:cSld>
  <p:clrMapOvr>
    <a:masterClrMapping/>
  </p:clrMapOvr>
  <p:transition spd="slow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AD20-C3D4-4F40-B620-EB4BC2350B8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4BA15-EA92-41AB-9CEA-80893FCA99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345655"/>
      </p:ext>
    </p:extLst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9A0E-FC61-4305-BCC5-608996F2BE7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8A8F2-24E0-46E1-A9BB-C29934F4B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596399"/>
      </p:ext>
    </p:extLst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3DD57-C031-4041-A682-5496787422A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86260-28A9-4697-B3C9-1DE1FD2186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897350"/>
      </p:ext>
    </p:extLst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02AE-CC7A-4D8C-B7BC-57B267CB656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A3C05-4617-437C-9F6F-459C599271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098879"/>
      </p:ext>
    </p:extLst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5958-9499-441C-A718-F7C9672901A3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30BAB-2B67-4E93-B7BF-59F43FE114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107017"/>
      </p:ext>
    </p:extLst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C9B1-2D54-4678-A964-86198A8EC18B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C161C-1B2B-4D3A-844E-07101FF558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215118"/>
      </p:ext>
    </p:extLst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38657-D8D6-4F63-BBBD-30C4AC7411A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E96DA-0502-4A94-9F47-9E3A54F51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741197"/>
      </p:ext>
    </p:extLst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5A27-D99A-4F20-8877-624B2995815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DED46-47CC-4D34-BBF8-960FEB3C33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539842"/>
      </p:ext>
    </p:extLst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21FA9-D48B-4EBA-AC25-7D47A71A59F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A861A-E83B-4ADB-8ED0-33EFDA80F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4536"/>
      </p:ext>
    </p:extLst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29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2 w 1722"/>
                <a:gd name="T1" fmla="*/ 51 h 66"/>
                <a:gd name="T2" fmla="*/ 1692 w 1722"/>
                <a:gd name="T3" fmla="*/ 45 h 66"/>
                <a:gd name="T4" fmla="*/ 0 w 1722"/>
                <a:gd name="T5" fmla="*/ 0 h 66"/>
                <a:gd name="T6" fmla="*/ 0 w 1722"/>
                <a:gd name="T7" fmla="*/ 33 h 66"/>
                <a:gd name="T8" fmla="*/ 1692 w 1722"/>
                <a:gd name="T9" fmla="*/ 51 h 66"/>
                <a:gd name="T10" fmla="*/ 1692 w 1722"/>
                <a:gd name="T11" fmla="*/ 5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0 w 975"/>
                <a:gd name="T1" fmla="*/ 48 h 101"/>
                <a:gd name="T2" fmla="*/ 96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0 w 975"/>
                <a:gd name="T9" fmla="*/ 48 h 101"/>
                <a:gd name="T10" fmla="*/ 96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1 w 2141"/>
                <a:gd name="T7" fmla="*/ 0 h 198"/>
                <a:gd name="T8" fmla="*/ 211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7 w 2517"/>
                <a:gd name="T1" fmla="*/ 276 h 276"/>
                <a:gd name="T2" fmla="*/ 2472 w 2517"/>
                <a:gd name="T3" fmla="*/ 204 h 276"/>
                <a:gd name="T4" fmla="*/ 2215 w 2517"/>
                <a:gd name="T5" fmla="*/ 0 h 276"/>
                <a:gd name="T6" fmla="*/ 0 w 2517"/>
                <a:gd name="T7" fmla="*/ 276 h 276"/>
                <a:gd name="T8" fmla="*/ 2137 w 2517"/>
                <a:gd name="T9" fmla="*/ 276 h 276"/>
                <a:gd name="T10" fmla="*/ 213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4 w 729"/>
                <a:gd name="T7" fmla="*/ 240 h 240"/>
                <a:gd name="T8" fmla="*/ 71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4 w 729"/>
                <a:gd name="T1" fmla="*/ 318 h 318"/>
                <a:gd name="T2" fmla="*/ 71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4 w 729"/>
                <a:gd name="T9" fmla="*/ 318 h 318"/>
                <a:gd name="T10" fmla="*/ 71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sp>
          <p:nvSpPr>
            <p:cNvPr id="2529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b="0">
                <a:latin typeface="Arial" charset="0"/>
                <a:cs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29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b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29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b="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29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29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29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616F42-B1DB-4E74-B59C-396B13F8A6E9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2529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29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C9609E6-326D-4BE5-ABE4-A252AB0C8B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ransition spd="slow"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mailto:secretar@eptt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1350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8600" y="0"/>
            <a:ext cx="12954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295400" y="152400"/>
            <a:ext cx="6477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Государственное автономное профессиональное образовательное учреждение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Свердловской области </a:t>
            </a:r>
            <a:r>
              <a:rPr lang="ru-RU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«Екатеринбургский промышленно-технологический техникум им. В.М. Курочкина»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7" name="Picture 2" descr="http://newburg.ru/sites/newburg.ru/files/u40/%D0%97%D0%B0%D0%B2%D0%BE%D0%B4.jpg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00" y="2895600"/>
            <a:ext cx="28575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11" descr="http://upload.wikimedia.org/wikipedia/commons/7/77/UZTM_(Uralmash)_sig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2997200"/>
            <a:ext cx="295433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www.uralucheba.ru/images/stories/1/svarzi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29527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http://www.uralucheba.ru/images/stories/1/stanochnic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495800"/>
            <a:ext cx="289718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chemeClr val="tx1"/>
                </a:solidFill>
              </a:rPr>
              <a:t>Стипендиаты губернатора Свердловской области</a:t>
            </a:r>
            <a:r>
              <a:rPr lang="ru-RU" sz="4000" smtClean="0"/>
              <a:t> </a:t>
            </a:r>
          </a:p>
        </p:txBody>
      </p:sp>
      <p:pic>
        <p:nvPicPr>
          <p:cNvPr id="12291" name="Picture 6" descr="IMG_587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743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7" descr="IMG_58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9" descr="SAM_171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381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10" descr="SAM_17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9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В техникуме существует лицензированный медицинский кабинет</a:t>
            </a:r>
          </a:p>
        </p:txBody>
      </p:sp>
      <p:pic>
        <p:nvPicPr>
          <p:cNvPr id="13315" name="Picture 7" descr="IMG_26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163638"/>
            <a:ext cx="3962400" cy="2520950"/>
          </a:xfr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91000" y="32004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Столовая на 300 посадочных мест</a:t>
            </a:r>
          </a:p>
        </p:txBody>
      </p:sp>
      <p:pic>
        <p:nvPicPr>
          <p:cNvPr id="13317" name="Picture 5" descr="##Кабинет 205 призинтация 2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810000"/>
            <a:ext cx="45862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" descr="IMG_19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191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Экономика &quot; Страница 4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60438"/>
            <a:ext cx="32004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/>
              <a:t>Общежитие  </a:t>
            </a:r>
            <a:endParaRPr lang="ru-RU" sz="2800" b="1" i="1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94125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746500"/>
            <a:ext cx="4191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013" y="650875"/>
            <a:ext cx="5087937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Arial Narrow" pitchFamily="34" charset="0"/>
              </a:rPr>
              <a:t>В спортивном зале техникума проводятся соревнования</a:t>
            </a:r>
            <a:br>
              <a:rPr lang="ru-RU" sz="24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Arial Narrow" pitchFamily="34" charset="0"/>
              </a:rPr>
              <a:t> по многим видам спорта</a:t>
            </a:r>
          </a:p>
        </p:txBody>
      </p:sp>
      <p:pic>
        <p:nvPicPr>
          <p:cNvPr id="15363" name="Picture 3" descr="IMG_177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IMG_17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251200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52400" y="0"/>
            <a:ext cx="8534400" cy="13716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Учащиеся техникума – мастера спорта, кандидаты в мастера спорта, разрядники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143000" y="1905000"/>
            <a:ext cx="6400800" cy="44196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629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Социальные гарантии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8153400" cy="5943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Государственная академическая стипендия – 800 рублей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en-US" sz="2400" dirty="0" smtClean="0"/>
              <a:t>I </a:t>
            </a:r>
            <a:r>
              <a:rPr lang="ru-RU" sz="2400" dirty="0" smtClean="0"/>
              <a:t>полугодие всем студентам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en-US" sz="2400" dirty="0" smtClean="0"/>
              <a:t>II </a:t>
            </a:r>
            <a:r>
              <a:rPr lang="ru-RU" sz="2400" dirty="0" smtClean="0"/>
              <a:t>полугодие по результатам </a:t>
            </a:r>
            <a:r>
              <a:rPr lang="en-US" sz="2400" dirty="0" smtClean="0"/>
              <a:t>I </a:t>
            </a:r>
            <a:r>
              <a:rPr lang="ru-RU" sz="2400" dirty="0" smtClean="0"/>
              <a:t>полугодия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Стипендия Газпромбанка по проекту «Рабочие стипендиаты»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От 800 до 1200 рублей ежемесячно получают 40 студентов за успехи в освоении профессии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Стипендия ПАО «Уралмашзавод» по проекту «Стипендиаты Уралмашзавода»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Ежемесячно – 3000 рублей получают пять человек лучших студентов из каждой группы.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Условия поступления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8915400" cy="40386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Без экзаменов, по конкурсу аттестатов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3200" b="1" dirty="0" smtClean="0"/>
          </a:p>
          <a:p>
            <a:pPr>
              <a:defRPr/>
            </a:pPr>
            <a:r>
              <a:rPr lang="ru-RU" b="1" dirty="0" smtClean="0"/>
              <a:t>Документы: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Копия паспорта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Аттестат об образовании 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Фото 3*4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Медицинская справка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513" y="349091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Наш адрес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5410200" cy="48768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Машиностроителей 13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dirty="0" smtClean="0"/>
              <a:t>(Площадь первой пятилетки)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3200" b="1" dirty="0" smtClean="0"/>
          </a:p>
          <a:p>
            <a:pPr>
              <a:defRPr/>
            </a:pPr>
            <a:r>
              <a:rPr lang="ru-RU" sz="3200" b="1" dirty="0" smtClean="0">
                <a:effectLst/>
                <a:latin typeface="Times New Roman"/>
                <a:ea typeface="Calibri"/>
                <a:hlinkClick r:id="rId2"/>
              </a:rPr>
              <a:t>secretar@eptt.ru</a:t>
            </a:r>
            <a:endParaRPr lang="ru-RU" sz="3200" b="1" dirty="0" smtClean="0">
              <a:effectLst/>
              <a:latin typeface="Times New Roman"/>
              <a:ea typeface="Calibri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3200" b="1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 smtClean="0">
                <a:effectLst/>
                <a:latin typeface="Times New Roman"/>
                <a:ea typeface="Calibri"/>
                <a:cs typeface="Times New Roman"/>
              </a:rPr>
              <a:t>www.eptt.ru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defRPr/>
            </a:pPr>
            <a:endParaRPr lang="ru-RU" sz="3200" b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3200" b="1" dirty="0"/>
          </a:p>
          <a:p>
            <a:pPr>
              <a:defRPr/>
            </a:pPr>
            <a:endParaRPr lang="ru-RU" sz="3200" b="1" dirty="0"/>
          </a:p>
        </p:txBody>
      </p:sp>
      <p:pic>
        <p:nvPicPr>
          <p:cNvPr id="19460" name="Picture 2" descr="C:\Users\Кадры\Desktop\Мои документы\ФОТО\Фасад\IMG_14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2413"/>
            <a:ext cx="40386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382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latin typeface="Times New Roman" pitchFamily="18" charset="0"/>
              </a:rPr>
              <a:t>Указом Президиума Верховного Совета СССР 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от 12 июля 1967 года  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Профессиональное училище №1  награждено 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ОРДЕНОМ ТРУДОВОГО КРАСНОГО ЗНАМЕНИ</a:t>
            </a:r>
          </a:p>
        </p:txBody>
      </p:sp>
      <p:pic>
        <p:nvPicPr>
          <p:cNvPr id="4099" name="Picture 4" descr="Грамота ВС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3048000" cy="4648200"/>
          </a:xfrm>
          <a:noFill/>
        </p:spPr>
      </p:pic>
      <p:pic>
        <p:nvPicPr>
          <p:cNvPr id="4100" name="Picture 4" descr="Курочкин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20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990600" y="5942013"/>
            <a:ext cx="73326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 октября 1981 года ЕПТТ носит имя своего выпускника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Героя Советского Союза Владимира Михайловича Курочкина.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screen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6200" y="990600"/>
            <a:ext cx="8915400" cy="579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600" b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Станочник (металлообработка</a:t>
            </a:r>
            <a:r>
              <a:rPr lang="ru-RU" altLang="ru-RU" sz="2600" b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800" b="1" i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1800" b="1" i="1" kern="1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Квалификации  - токарь, фрезеровщик, оператор станков с </a:t>
            </a:r>
            <a:r>
              <a:rPr lang="ru-RU" altLang="ru-RU" sz="1800" b="1" i="1" kern="1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ЧПУ</a:t>
            </a: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endParaRPr lang="ru-RU" altLang="ru-RU" sz="1800" b="1" i="1" kern="1200" dirty="0" smtClean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400" b="1" kern="1200" dirty="0" smtClean="0">
                <a:solidFill>
                  <a:srgbClr val="FFFFFF"/>
                </a:solidFill>
              </a:rPr>
              <a:t>Слесарь</a:t>
            </a:r>
            <a:endParaRPr lang="ru-RU" sz="1800" b="1" i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r>
              <a:rPr lang="ru-RU" sz="1800" b="1" i="1" kern="1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Квалификации – слесарь-ремонтник,  слесарь –инструментальщик, слесарь механосборочных </a:t>
            </a:r>
            <a:r>
              <a:rPr lang="ru-RU" sz="1800" b="1" i="1" kern="1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endParaRPr lang="ru-RU" sz="1800" b="1" i="1" kern="1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600" b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Сварщик (ручной и частично механизированной сварки (наплавки)</a:t>
            </a:r>
            <a:endParaRPr lang="ru-RU" altLang="ru-RU" sz="2600" b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altLang="ru-RU" sz="1800" b="1" i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1800" b="1" i="1" kern="1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Квалификации – </a:t>
            </a:r>
            <a:r>
              <a:rPr lang="ru-RU" altLang="ru-RU" sz="1800" b="1" i="1" kern="1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электрогазосварщик</a:t>
            </a:r>
            <a:r>
              <a:rPr lang="ru-RU" altLang="ru-RU" sz="1800" b="1" i="1" kern="1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электросварщик ручной сварки, электросварщик на автоматических и полуавтоматических машинах</a:t>
            </a: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endParaRPr lang="ru-RU" altLang="ru-RU" sz="1800" b="1" i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600" b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Электромонтёр по ремонту и обслуживанию </a:t>
            </a:r>
            <a:r>
              <a:rPr lang="ru-RU" altLang="ru-RU" sz="2600" b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электрооборудования</a:t>
            </a:r>
            <a:endParaRPr lang="ru-RU" altLang="ru-RU" sz="2600" b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altLang="ru-RU" sz="1800" b="1" i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1800" b="1" i="1" kern="1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Квалификация – электромонтёр по ремонту и обслуживанию электрооборудования</a:t>
            </a: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endParaRPr lang="ru-RU" altLang="ru-RU" sz="1800" b="1" i="1" kern="1200" dirty="0" smtClean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defRPr/>
            </a:pPr>
            <a:endParaRPr lang="ru-RU" altLang="ru-RU" sz="1800" b="1" i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2018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914400"/>
            <a:ext cx="8761413" cy="1981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ru-RU" sz="2600" b="1" kern="1200" dirty="0" smtClean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600" b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altLang="ru-RU" sz="2600" b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по обработке цифровой информации»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1800" b="1" i="1" kern="1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Квалификации –  мастер по обработке цифровой информации, оператор электронно-вычислительных машин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600" b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altLang="ru-RU" sz="2600" b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600" b="1" i="1" kern="1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1800" b="1" i="1" kern="1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валификации – парикмахер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304800" y="2967038"/>
            <a:ext cx="853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buClr>
                <a:schemeClr val="folHlink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86D1EC"/>
              </a:buClr>
              <a:buFont typeface="Wingdings" panose="05000000000000000000" pitchFamily="2" charset="2"/>
              <a:buNone/>
            </a:pPr>
            <a:r>
              <a:rPr lang="ru-RU" altLang="ru-R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2 ГОДА 10 МЕСЯЦЕВ (с получением среднего общего образования)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3962400"/>
            <a:ext cx="746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Обучение ведется в инклюзивных группах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4611688"/>
            <a:ext cx="3005138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594225"/>
            <a:ext cx="2786063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611688"/>
            <a:ext cx="2957512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50" y="0"/>
            <a:ext cx="909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Профессии для лиц с нарушением слуха</a:t>
            </a:r>
          </a:p>
          <a:p>
            <a:pPr algn="ctr">
              <a:defRPr/>
            </a:pPr>
            <a:r>
              <a:rPr lang="ru-RU" sz="3200" dirty="0"/>
              <a:t>(слабослышащих)</a:t>
            </a: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16" y="6824"/>
            <a:ext cx="8229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>Профессия для лиц с нарушением слуха (глухих)</a:t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>с предоставлением услуг </a:t>
            </a:r>
            <a:r>
              <a:rPr lang="ru-RU" sz="3600" b="1" kern="1200" dirty="0" err="1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>сурдопереводчика</a:t>
            </a: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6F3FBC">
                          <a:shade val="50000"/>
                          <a:satMod val="190000"/>
                        </a:srgbClr>
                      </a:gs>
                      <a:gs pos="0">
                        <a:srgbClr val="6F3FB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6F3FB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463" y="2514600"/>
            <a:ext cx="82296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Токарь-универсал</a:t>
            </a:r>
            <a:r>
              <a:rPr lang="ru-RU" altLang="ru-RU" i="1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i="1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Квалификации  - токарь, токарь-карусельщик, токарь-расточник, токарь-револьверщик</a:t>
            </a:r>
          </a:p>
          <a:p>
            <a:pPr algn="ctr">
              <a:defRPr/>
            </a:pPr>
            <a:r>
              <a:rPr lang="ru-RU" altLang="ru-RU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 ОБУЧЕНИЯ 2 ГОДА 10 МЕСЯЦЕВ (с получением среднего общего образования)</a:t>
            </a:r>
          </a:p>
          <a:p>
            <a:pPr algn="ctr">
              <a:defRPr/>
            </a:pPr>
            <a:r>
              <a:rPr lang="ru-RU" altLang="ru-RU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860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 descr="C:\Users\Марина\Desktop\Documents\ОВЗ\ПРОФ. Конкурс Токарь\Фото\Практический тур\Карпов 2 место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886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Обучающиеся техникума проходят практику и трудоустраиваются на  предприятия - социальных партнеров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ОАО Уралмашзавод</a:t>
            </a:r>
          </a:p>
          <a:p>
            <a:pPr eaLnBrk="1" hangingPunct="1">
              <a:defRPr/>
            </a:pPr>
            <a:r>
              <a:rPr lang="ru-RU" dirty="0" smtClean="0"/>
              <a:t>ОАО Завод №9</a:t>
            </a:r>
          </a:p>
          <a:p>
            <a:pPr eaLnBrk="1" hangingPunct="1">
              <a:defRPr/>
            </a:pPr>
            <a:r>
              <a:rPr lang="ru-RU" dirty="0" smtClean="0"/>
              <a:t>ОАО МЗиК</a:t>
            </a:r>
          </a:p>
          <a:p>
            <a:pPr eaLnBrk="1" hangingPunct="1">
              <a:defRPr/>
            </a:pPr>
            <a:r>
              <a:rPr lang="ru-RU" dirty="0" smtClean="0"/>
              <a:t>ОАО Уралтранстмаш</a:t>
            </a:r>
          </a:p>
        </p:txBody>
      </p:sp>
      <p:pic>
        <p:nvPicPr>
          <p:cNvPr id="8196" name="Picture 6" descr="i?id=6d3fa706e3960414d07045924d081260-10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i?id=008299292ca28ada6c0893a9b36af362-64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i?id=4925a9e6685d02e60bc0356ab626d484-0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i?id=c856d476400a174eee8e1bb837bbf473-6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35052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Работы и услуги по ремонту и техническому обслуживанию обору…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5020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6" descr="i?id=9646c82acf8ef2dc6d61a69e599cb80c-79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51054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 descr="i?id=384364bfd9122654deb32cd664e4abe0-89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altLang="ru-RU" sz="3200" b="1" i="1" smtClean="0">
                <a:solidFill>
                  <a:schemeClr val="tx1"/>
                </a:solidFill>
                <a:effectLst/>
              </a:rPr>
              <a:t> Мастерские и  лаборатории техникума</a:t>
            </a:r>
          </a:p>
        </p:txBody>
      </p:sp>
      <p:pic>
        <p:nvPicPr>
          <p:cNvPr id="9219" name="Picture 5" descr="C:\Users\Кадры\Desktop\Мои документы\ФОТО\Фото на презентации\стан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221163"/>
            <a:ext cx="39624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C:\Users\Кадры\Desktop\Мои документы\ФОТО\Фото на презентации\IMG_43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221163"/>
            <a:ext cx="4114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:\Users\Кадры\Desktop\Мои документы\ФОТО\Слесарная мастерская\DSC010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700" y="1312863"/>
            <a:ext cx="38862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:\Users\Кадры\Desktop\Мои документы\ФОТО\ФОТО Оборудование\DSC009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12863"/>
            <a:ext cx="41148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  <a:noFill/>
        </p:spPr>
        <p:txBody>
          <a:bodyPr/>
          <a:lstStyle/>
          <a:p>
            <a:r>
              <a:rPr lang="ru-RU" altLang="ru-RU" sz="2800" b="1" i="1" smtClean="0">
                <a:solidFill>
                  <a:schemeClr val="tx1"/>
                </a:solidFill>
                <a:effectLst/>
              </a:rPr>
              <a:t>Мастерские и  лаборатории техникума</a:t>
            </a:r>
          </a:p>
        </p:txBody>
      </p:sp>
      <p:pic>
        <p:nvPicPr>
          <p:cNvPr id="10243" name="Picture 4" descr="C:\Users\Кадры\Desktop\Мои документы\ФОТО\Фото на презентации\IMG_98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3886200"/>
            <a:ext cx="4087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E:\Эл курсы ноябрь-декабрь 2014\DSC008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60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C:\Users\Кадры\Desktop\Мои документы\ФОТО\Мастерские\DSC011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990600"/>
            <a:ext cx="40878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C:\Users\Кадры\Desktop\Мои документы\ФОТО\Мастерские\DSC0116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60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chemeClr val="tx1"/>
                </a:solidFill>
              </a:rPr>
              <a:t>Стипендиаты губернатора Свердловской области</a:t>
            </a:r>
            <a:r>
              <a:rPr lang="ru-RU" sz="4000" smtClean="0"/>
              <a:t> </a:t>
            </a:r>
          </a:p>
        </p:txBody>
      </p:sp>
      <p:pic>
        <p:nvPicPr>
          <p:cNvPr id="11267" name="Picture 5" descr="Савченко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29718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6" descr="IMG_601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02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7" descr="IMG_60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2213" y="13716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22056</TotalTime>
  <Words>307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Wingdings</vt:lpstr>
      <vt:lpstr>Calibri</vt:lpstr>
      <vt:lpstr>Times New Roman</vt:lpstr>
      <vt:lpstr>Arial Narrow</vt:lpstr>
      <vt:lpstr>Лучи</vt:lpstr>
      <vt:lpstr>Презентация PowerPoint</vt:lpstr>
      <vt:lpstr>Указом Президиума Верховного Совета СССР  от 12 июля 1967 года   Профессиональное училище №1  награждено  ОРДЕНОМ ТРУДОВОГО КРАСНОГО ЗНАМЕНИ</vt:lpstr>
      <vt:lpstr>Презентация PowerPoint</vt:lpstr>
      <vt:lpstr>Презентация PowerPoint</vt:lpstr>
      <vt:lpstr>      Профессия для лиц с нарушением слуха (глухих) с предоставлением услуг сурдопереводчика      </vt:lpstr>
      <vt:lpstr>Обучающиеся техникума проходят практику и трудоустраиваются на  предприятия - социальных партнеров</vt:lpstr>
      <vt:lpstr> Мастерские и  лаборатории техникума</vt:lpstr>
      <vt:lpstr>Мастерские и  лаборатории техникума</vt:lpstr>
      <vt:lpstr>Стипендиаты губернатора Свердловской области </vt:lpstr>
      <vt:lpstr>Стипендиаты губернатора Свердловской области </vt:lpstr>
      <vt:lpstr>В техникуме существует лицензированный медицинский кабинет</vt:lpstr>
      <vt:lpstr>Общежитие  </vt:lpstr>
      <vt:lpstr>В спортивном зале техникума проводятся соревнования  по многим видам спорта</vt:lpstr>
      <vt:lpstr>Учащиеся техникума – мастера спорта, кандидаты в мастера спорта, разрядники </vt:lpstr>
      <vt:lpstr>Социальные гарантии</vt:lpstr>
      <vt:lpstr>Условия поступления</vt:lpstr>
      <vt:lpstr>Наш адрес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 Windows</cp:lastModifiedBy>
  <cp:revision>110</cp:revision>
  <cp:lastPrinted>1601-01-01T00:00:00Z</cp:lastPrinted>
  <dcterms:created xsi:type="dcterms:W3CDTF">2011-02-08T07:55:23Z</dcterms:created>
  <dcterms:modified xsi:type="dcterms:W3CDTF">2017-02-14T10:39:25Z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