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3" r:id="rId2"/>
  </p:sldMasterIdLst>
  <p:notesMasterIdLst>
    <p:notesMasterId r:id="rId26"/>
  </p:notesMasterIdLst>
  <p:handoutMasterIdLst>
    <p:handoutMasterId r:id="rId27"/>
  </p:handoutMasterIdLst>
  <p:sldIdLst>
    <p:sldId id="256" r:id="rId3"/>
    <p:sldId id="322" r:id="rId4"/>
    <p:sldId id="372" r:id="rId5"/>
    <p:sldId id="613" r:id="rId6"/>
    <p:sldId id="397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8" r:id="rId21"/>
    <p:sldId id="629" r:id="rId22"/>
    <p:sldId id="630" r:id="rId23"/>
    <p:sldId id="627" r:id="rId24"/>
    <p:sldId id="262" r:id="rId25"/>
  </p:sldIdLst>
  <p:sldSz cx="9144000" cy="6858000" type="screen4x3"/>
  <p:notesSz cx="6761163" cy="99425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3399"/>
    <a:srgbClr val="008000"/>
    <a:srgbClr val="1F3927"/>
    <a:srgbClr val="27312B"/>
    <a:srgbClr val="2D2731"/>
    <a:srgbClr val="332A4A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402" autoAdjust="0"/>
    <p:restoredTop sz="92760" autoAdjust="0"/>
  </p:normalViewPr>
  <p:slideViewPr>
    <p:cSldViewPr snapToObjects="1">
      <p:cViewPr>
        <p:scale>
          <a:sx n="66" d="100"/>
          <a:sy n="66" d="100"/>
        </p:scale>
        <p:origin x="-12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notesViewPr>
    <p:cSldViewPr snapToObjects="1">
      <p:cViewPr varScale="1">
        <p:scale>
          <a:sx n="83" d="100"/>
          <a:sy n="83" d="100"/>
        </p:scale>
        <p:origin x="-1290" y="-78"/>
      </p:cViewPr>
      <p:guideLst>
        <p:guide orient="horz" pos="3132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8B11D69D-5F79-42D0-A817-8A7E00D927AC}" type="datetime1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94F415D8-6522-4077-98A1-DC2FC6A1D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ECD47D19-5FDE-424E-B48C-A7244A404B24}" type="datetime1">
              <a:rPr lang="en-AU"/>
              <a:pPr>
                <a:defRPr/>
              </a:pPr>
              <a:t>12/03/2012</a:t>
            </a:fld>
            <a:endParaRPr lang="en-A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AABE5093-B693-4A77-9476-91378BD3164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chlear BG_1_CMYK_L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73238"/>
            <a:ext cx="7772400" cy="1470025"/>
          </a:xfrm>
          <a:ln algn="ctr"/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Presentation title (&lt;40pt)</a:t>
            </a:r>
            <a:endParaRPr lang="en-AU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979863"/>
            <a:ext cx="7775575" cy="1104900"/>
          </a:xfrm>
          <a:ln algn="ctr"/>
        </p:spPr>
        <p:txBody>
          <a:bodyPr/>
          <a:lstStyle>
            <a:lvl1pPr marL="0" indent="0" defTabSz="914400">
              <a:spcBef>
                <a:spcPct val="20000"/>
              </a:spcBef>
              <a:buClrTx/>
              <a:buFontTx/>
              <a:buNone/>
              <a:defRPr sz="2800"/>
            </a:lvl1pPr>
          </a:lstStyle>
          <a:p>
            <a:r>
              <a:rPr lang="en-US"/>
              <a:t>Sub title such as presenter details (&lt;28pt)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7488" y="188913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188913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32A4-BD1C-4966-A3E4-88DBF29F4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BD110-F073-4481-8B93-7EE89382C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078D-9472-47E8-A36B-7001DBD4B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1488" y="1690688"/>
            <a:ext cx="4062412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90688"/>
            <a:ext cx="4062413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2E45-C8CE-4A23-9CDE-F64A6CBDD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ACD5-116C-4977-A626-1193BF7F2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9B123-674A-43EB-9CC3-9B31DDDAB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9C158-9F7C-4C82-B43E-FBFE1AA6A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8C140-ECDC-4FE9-AE4A-D8BC94CDC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A563-2657-4DEA-8184-7DB66BCED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13565-6352-48C8-98A2-ED73270CD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0200" y="392113"/>
            <a:ext cx="2068513" cy="52689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92113"/>
            <a:ext cx="6056312" cy="52689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5B144-23AC-46A9-B2DF-EE6866D05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86288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6800"/>
            <a:ext cx="8077200" cy="76200"/>
          </a:xfrm>
          <a:prstGeom prst="rect">
            <a:avLst/>
          </a:prstGeom>
          <a:gradFill flip="none" rotWithShape="1">
            <a:gsLst>
              <a:gs pos="70000">
                <a:srgbClr val="FDC82F"/>
              </a:gs>
              <a:gs pos="100000">
                <a:srgbClr val="FFFFFF"/>
              </a:gs>
            </a:gsLst>
            <a:lin ang="0" scaled="1"/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0">
              <a:solidFill>
                <a:srgbClr val="FFFFFF"/>
              </a:solidFill>
              <a:ea typeface="ＭＳ Ｐゴシック" pitchFamily="34" charset="-128"/>
              <a:cs typeface="Arial Unicode MS" pitchFamily="34" charset="-128"/>
            </a:endParaRPr>
          </a:p>
        </p:txBody>
      </p:sp>
      <p:pic>
        <p:nvPicPr>
          <p:cNvPr id="1027" name="Picture 5" descr="logo_only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26238" y="5895975"/>
            <a:ext cx="2417762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Content slide heading (32-40pt)</a:t>
            </a:r>
            <a:endParaRPr lang="en-A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843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Subheadings are bold (22pt) </a:t>
            </a:r>
          </a:p>
          <a:p>
            <a:pPr lvl="0"/>
            <a:r>
              <a:rPr lang="en-US" smtClean="0"/>
              <a:t>Use same size font for points of equal importance (22pt)</a:t>
            </a:r>
          </a:p>
          <a:p>
            <a:pPr lvl="0"/>
            <a:r>
              <a:rPr lang="en-US" smtClean="0"/>
              <a:t>Use guides or rulers to assist with alignment</a:t>
            </a:r>
          </a:p>
          <a:p>
            <a:pPr lvl="1"/>
            <a:r>
              <a:rPr lang="en-US" smtClean="0"/>
              <a:t>The font size for sub bullet points decreases by at least 4 pts</a:t>
            </a:r>
          </a:p>
          <a:p>
            <a:pPr lvl="1"/>
            <a:r>
              <a:rPr lang="en-US" smtClean="0"/>
              <a:t>Make sure there is enough line space for clear legibility</a:t>
            </a:r>
          </a:p>
          <a:p>
            <a:pPr lvl="0"/>
            <a:r>
              <a:rPr lang="en-US" smtClean="0"/>
              <a:t>Do not run text over the top band of yellow or the lock-in device</a:t>
            </a:r>
          </a:p>
          <a:p>
            <a:pPr lvl="0"/>
            <a:r>
              <a:rPr lang="en-US" smtClean="0"/>
              <a:t>Bullets utilise the Cochlear colour palette</a:t>
            </a:r>
          </a:p>
          <a:p>
            <a:pPr lvl="0"/>
            <a:r>
              <a:rPr lang="en-US" smtClean="0"/>
              <a:t>Use bold for emphasis</a:t>
            </a:r>
          </a:p>
          <a:p>
            <a:pPr lvl="0"/>
            <a:endParaRPr lang="en-A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182563" indent="-182563" algn="l" defTabSz="457200" rtl="0" eaLnBrk="0" fontAlgn="base" hangingPunct="0">
        <a:spcBef>
          <a:spcPts val="1000"/>
        </a:spcBef>
        <a:spcAft>
          <a:spcPct val="0"/>
        </a:spcAft>
        <a:buClr>
          <a:schemeClr val="hlink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682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895350" indent="-8572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ster-Slid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1488" y="1690688"/>
            <a:ext cx="82772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latin typeface="+mn-lt"/>
              </a:defRPr>
            </a:lvl1pPr>
          </a:lstStyle>
          <a:p>
            <a:pPr>
              <a:defRPr/>
            </a:pPr>
            <a:fld id="{BED3580B-0213-4122-90A5-DA36E5188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392113"/>
            <a:ext cx="7991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sandzy.ucoz.ru/_ph/1/310190938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6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toys-express.ru/upload/iblock/074/lego_image12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ochlear BG_1_CMYK_L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180975" y="5589588"/>
            <a:ext cx="71278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r>
              <a:rPr lang="ru-RU" sz="1600" b="0"/>
              <a:t>Мунтян Елена Витальевна</a:t>
            </a:r>
          </a:p>
          <a:p>
            <a:pPr defTabSz="914400"/>
            <a:r>
              <a:rPr lang="ru-RU" sz="1600" b="0"/>
              <a:t>Сурдопедагог, тренер Отдела имплантируемых слуховых систем</a:t>
            </a:r>
          </a:p>
          <a:p>
            <a:pPr defTabSz="914400"/>
            <a:r>
              <a:rPr lang="ru-RU" sz="1600" b="0"/>
              <a:t>ООО «Исток Аудио»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146050" y="188913"/>
            <a:ext cx="89630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ru-RU" sz="4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Комплект реабилитационных </a:t>
            </a:r>
            <a:endParaRPr lang="en-US" sz="400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>
              <a:defRPr/>
            </a:pPr>
            <a:r>
              <a:rPr lang="ru-RU" sz="4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материалов </a:t>
            </a:r>
            <a:r>
              <a:rPr lang="en-US" sz="4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Cochlear</a:t>
            </a:r>
            <a:endParaRPr lang="ru-RU" sz="400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1" name="Picture 17" descr="бегемот + коала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628775"/>
            <a:ext cx="5545138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«Слушай вместе с маленьким бегемотиком Тошей»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1690688"/>
            <a:ext cx="5184775" cy="4906962"/>
          </a:xfrm>
        </p:spPr>
        <p:txBody>
          <a:bodyPr/>
          <a:lstStyle/>
          <a:p>
            <a:pPr eaLnBrk="1" hangingPunct="1"/>
            <a:r>
              <a:rPr lang="ru-RU" smtClean="0"/>
              <a:t>Настольная книга для родителей ребенка с нарушенным слухом</a:t>
            </a:r>
          </a:p>
          <a:p>
            <a:pPr eaLnBrk="1" hangingPunct="1"/>
            <a:r>
              <a:rPr lang="ru-RU" smtClean="0"/>
              <a:t>Конспекты занятий и планы уроков по развитию слуха и речи ребенка раннего возраста</a:t>
            </a:r>
          </a:p>
          <a:p>
            <a:pPr eaLnBrk="1" hangingPunct="1"/>
            <a:r>
              <a:rPr lang="ru-RU" smtClean="0"/>
              <a:t>Уроки для родителей – как правильно общаться с ребенком с нарушенным слухом</a:t>
            </a:r>
          </a:p>
          <a:p>
            <a:pPr eaLnBrk="1" hangingPunct="1"/>
            <a:r>
              <a:rPr lang="ru-RU" smtClean="0"/>
              <a:t>Анкеты и опросники для отслеживания динамики развития ребенка</a:t>
            </a:r>
          </a:p>
        </p:txBody>
      </p:sp>
      <p:pic>
        <p:nvPicPr>
          <p:cNvPr id="13316" name="Picture 5" descr="Слушай вместе с маленьким бегемотиком Тош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28850"/>
            <a:ext cx="3995738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«Маленькие шаги к большому чуду»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838" y="1844675"/>
            <a:ext cx="5353050" cy="4032250"/>
          </a:xfrm>
        </p:spPr>
        <p:txBody>
          <a:bodyPr/>
          <a:lstStyle/>
          <a:p>
            <a:pPr eaLnBrk="1" hangingPunct="1"/>
            <a:r>
              <a:rPr lang="ru-RU" smtClean="0"/>
              <a:t>Сборник упражнений для поэтапного всестороннего развития в течение первых 40 недель после подключения процессора</a:t>
            </a:r>
          </a:p>
          <a:p>
            <a:pPr eaLnBrk="1" hangingPunct="1"/>
            <a:r>
              <a:rPr lang="ru-RU" smtClean="0"/>
              <a:t>4 направления</a:t>
            </a:r>
            <a:r>
              <a:rPr lang="en-US" smtClean="0"/>
              <a:t>:</a:t>
            </a:r>
            <a:endParaRPr lang="ru-RU" smtClean="0"/>
          </a:p>
          <a:p>
            <a:pPr lvl="1" eaLnBrk="1" hangingPunct="1"/>
            <a:r>
              <a:rPr lang="ru-RU" sz="2000" smtClean="0"/>
              <a:t>Восприятие на слух</a:t>
            </a:r>
          </a:p>
          <a:p>
            <a:pPr lvl="1" eaLnBrk="1" hangingPunct="1"/>
            <a:r>
              <a:rPr lang="ru-RU" sz="2000" smtClean="0"/>
              <a:t>Развитие понимания</a:t>
            </a:r>
          </a:p>
          <a:p>
            <a:pPr lvl="1" eaLnBrk="1" hangingPunct="1"/>
            <a:r>
              <a:rPr lang="ru-RU" sz="2000" smtClean="0"/>
              <a:t>Развитие произносительных навыков</a:t>
            </a:r>
          </a:p>
          <a:p>
            <a:pPr lvl="1" eaLnBrk="1" hangingPunct="1"/>
            <a:r>
              <a:rPr lang="ru-RU" sz="2000" smtClean="0"/>
              <a:t>Развитие спонтанной устной речи</a:t>
            </a:r>
          </a:p>
        </p:txBody>
      </p:sp>
      <p:pic>
        <p:nvPicPr>
          <p:cNvPr id="14340" name="Picture 5" descr="Маленькие шаги к большому чу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330325"/>
            <a:ext cx="3478213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«Школьные годы чудесные»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0338" y="1628775"/>
            <a:ext cx="5065712" cy="4906963"/>
          </a:xfrm>
        </p:spPr>
        <p:txBody>
          <a:bodyPr/>
          <a:lstStyle/>
          <a:p>
            <a:pPr eaLnBrk="1" hangingPunct="1"/>
            <a:r>
              <a:rPr lang="ru-RU" smtClean="0"/>
              <a:t>Уникальное пособие о реабилитации школьников</a:t>
            </a:r>
          </a:p>
          <a:p>
            <a:pPr eaLnBrk="1" hangingPunct="1"/>
            <a:r>
              <a:rPr lang="ru-RU" smtClean="0"/>
              <a:t>Руководство по осуществлению интеграции в массовую среду</a:t>
            </a:r>
          </a:p>
          <a:p>
            <a:pPr eaLnBrk="1" hangingPunct="1"/>
            <a:r>
              <a:rPr lang="ru-RU" smtClean="0"/>
              <a:t>Настольная книга для педагогов в школах</a:t>
            </a:r>
          </a:p>
          <a:p>
            <a:pPr eaLnBrk="1" hangingPunct="1"/>
            <a:r>
              <a:rPr lang="ru-RU" smtClean="0"/>
              <a:t>Рассказывает о том, как создать правильную атмосферу в классе, где обучается ребенок с КИ, как правильно общаться с ним учителю и одноклассникам</a:t>
            </a:r>
          </a:p>
        </p:txBody>
      </p:sp>
      <p:pic>
        <p:nvPicPr>
          <p:cNvPr id="15364" name="Picture 5" descr="Школьные годы чудесны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341438"/>
            <a:ext cx="3495675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«Большими шагами – в жизнь»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3688" y="1484313"/>
            <a:ext cx="5040312" cy="4906962"/>
          </a:xfrm>
        </p:spPr>
        <p:txBody>
          <a:bodyPr/>
          <a:lstStyle/>
          <a:p>
            <a:pPr eaLnBrk="1" hangingPunct="1"/>
            <a:r>
              <a:rPr lang="ru-RU" smtClean="0"/>
              <a:t>Пособие о реабилитации подростков и взрослых пациентов</a:t>
            </a:r>
          </a:p>
          <a:p>
            <a:pPr eaLnBrk="1" hangingPunct="1"/>
            <a:r>
              <a:rPr lang="ru-RU" smtClean="0"/>
              <a:t>Актуально для позднооглохших, учащихся заново слышать с помощью КИ</a:t>
            </a:r>
          </a:p>
          <a:p>
            <a:pPr eaLnBrk="1" hangingPunct="1"/>
            <a:r>
              <a:rPr lang="ru-RU" smtClean="0"/>
              <a:t>Методические рекомендации по тренировке слухового восприятия</a:t>
            </a:r>
          </a:p>
          <a:p>
            <a:pPr eaLnBrk="1" hangingPunct="1"/>
            <a:r>
              <a:rPr lang="ru-RU" smtClean="0"/>
              <a:t>Примеры поведения в разных ситуациях общения</a:t>
            </a:r>
          </a:p>
          <a:p>
            <a:pPr eaLnBrk="1" hangingPunct="1"/>
            <a:r>
              <a:rPr lang="ru-RU" smtClean="0"/>
              <a:t>Телефонный тренинг</a:t>
            </a:r>
          </a:p>
          <a:p>
            <a:pPr eaLnBrk="1" hangingPunct="1"/>
            <a:r>
              <a:rPr lang="ru-RU" smtClean="0"/>
              <a:t>КИ и музыка</a:t>
            </a:r>
          </a:p>
        </p:txBody>
      </p:sp>
      <p:pic>
        <p:nvPicPr>
          <p:cNvPr id="16388" name="Picture 5" descr="Большими шагами  - в жиз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3624262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«Занимаемся с друзьями Тоши»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341438"/>
            <a:ext cx="4608513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2 рабочие тетради для занятий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Упражнения актуальны как для детей, так и для взрослых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Упражнения расположены по мере нарастания сложности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Направлены на развитие слухового восприятия, накопление словарного запаса, развитие навыков чтения и письма, фонематического слуха и правильного проговаривания 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Пособия рассчитаны на длительный период реабилитации</a:t>
            </a:r>
          </a:p>
        </p:txBody>
      </p:sp>
      <p:pic>
        <p:nvPicPr>
          <p:cNvPr id="17412" name="Picture 6" descr="Занимаемся с друзьями Тоши, 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77845">
            <a:off x="230188" y="908050"/>
            <a:ext cx="273685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Занимаемся с друзьями Тоши, 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6673">
            <a:off x="1206500" y="2840038"/>
            <a:ext cx="276383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автобу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46935">
            <a:off x="5364163" y="1308100"/>
            <a:ext cx="21971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Набор предметных картинок (60 шт.)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5888038"/>
            <a:ext cx="8748712" cy="7810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1600" smtClean="0"/>
              <a:t>Необходим в работе любого педагога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600" smtClean="0"/>
              <a:t>Картинки подобраны с учетом специфики освоения словарного запаса глухих с КИ</a:t>
            </a:r>
          </a:p>
        </p:txBody>
      </p:sp>
      <p:pic>
        <p:nvPicPr>
          <p:cNvPr id="18437" name="Picture 4" descr="крова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67214">
            <a:off x="7164388" y="1087438"/>
            <a:ext cx="21764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мя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22806">
            <a:off x="-180975" y="340995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параво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3530600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7" descr="помидо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59368">
            <a:off x="5364163" y="3505200"/>
            <a:ext cx="21145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колокольчи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17523">
            <a:off x="1835150" y="1420813"/>
            <a:ext cx="219868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коров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17522">
            <a:off x="0" y="10874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лошадь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688416">
            <a:off x="7164388" y="3227388"/>
            <a:ext cx="2198687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пирамидк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735558">
            <a:off x="3592513" y="1166813"/>
            <a:ext cx="209708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свинья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62878">
            <a:off x="3492500" y="3230563"/>
            <a:ext cx="21971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10476">
            <a:off x="-20638" y="1204913"/>
            <a:ext cx="2241551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Набор карточек со звуками речи (6 шт.)</a:t>
            </a:r>
          </a:p>
        </p:txBody>
      </p:sp>
      <p:pic>
        <p:nvPicPr>
          <p:cNvPr id="19460" name="Picture 4" descr="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8621">
            <a:off x="7062788" y="2276475"/>
            <a:ext cx="20812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0515">
            <a:off x="5795963" y="974725"/>
            <a:ext cx="2122487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84210">
            <a:off x="1252538" y="2370138"/>
            <a:ext cx="21717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45789">
            <a:off x="4433888" y="2492375"/>
            <a:ext cx="215423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ш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40991">
            <a:off x="2843213" y="1203325"/>
            <a:ext cx="22415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4925" y="5661025"/>
            <a:ext cx="8999538" cy="781050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Для педагогического тестирования специалистами с целью оценки качества настройки КИ и СА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Звуки охватывают речевой частотный диапазон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Картинки помогут в освоении артикуляции звуков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Шкалы громкости</a:t>
            </a:r>
          </a:p>
        </p:txBody>
      </p:sp>
      <p:pic>
        <p:nvPicPr>
          <p:cNvPr id="20483" name="Picture 10" descr="шка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17083">
            <a:off x="-107950" y="1412875"/>
            <a:ext cx="47529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Шкала для вз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58079">
            <a:off x="4491038" y="1574800"/>
            <a:ext cx="4689475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07950" y="5589588"/>
            <a:ext cx="8748713" cy="115252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Актуальны при настройке КИ и СА при определении уровня комфортной громкости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2 шкалы</a:t>
            </a:r>
            <a:r>
              <a:rPr lang="en-US" sz="1500" smtClean="0"/>
              <a:t>:</a:t>
            </a:r>
            <a:r>
              <a:rPr lang="ru-RU" sz="1500" smtClean="0"/>
              <a:t> для работы  с пользователями, имеющими незначительный слуховой опыт,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1500" smtClean="0"/>
              <a:t>и для более опытных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-174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Компьютерная программа </a:t>
            </a:r>
            <a:b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«Я в мире звуков»</a:t>
            </a:r>
          </a:p>
        </p:txBody>
      </p:sp>
      <p:pic>
        <p:nvPicPr>
          <p:cNvPr id="21507" name="Picture 4" descr="коллаж_ди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1849438"/>
            <a:ext cx="3944938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выб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341438"/>
            <a:ext cx="5256212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950" y="5445125"/>
            <a:ext cx="8748713" cy="115252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Полезна для тренировки восприятия, узнавания и различения звуков окружающей среды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9 акустических сред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Ознакомительный и тренировочный режимы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smtClean="0"/>
              <a:t>Для пользователей любого возраста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Мягкая игрушка – Бегемотик Тоша</a:t>
            </a:r>
          </a:p>
        </p:txBody>
      </p:sp>
      <p:pic>
        <p:nvPicPr>
          <p:cNvPr id="22531" name="Picture 4" descr="product_458948_772fd2f6_1"/>
          <p:cNvPicPr>
            <a:picLocks noChangeAspect="1" noChangeArrowheads="1"/>
          </p:cNvPicPr>
          <p:nvPr/>
        </p:nvPicPr>
        <p:blipFill>
          <a:blip r:embed="rId2"/>
          <a:srcRect t="5383" b="3679"/>
          <a:stretch>
            <a:fillRect/>
          </a:stretch>
        </p:blipFill>
        <p:spPr bwMode="auto">
          <a:xfrm>
            <a:off x="1763713" y="1341438"/>
            <a:ext cx="509905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71438" y="-82550"/>
            <a:ext cx="824547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914400"/>
            <a:r>
              <a:rPr lang="ru-RU" sz="2700" i="1">
                <a:solidFill>
                  <a:schemeClr val="bg2"/>
                </a:solidFill>
              </a:rPr>
              <a:t>Реабилитация – важнейшее звено КИ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23850" y="1009650"/>
            <a:ext cx="5400675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buClr>
                <a:srgbClr val="FF0000"/>
              </a:buClr>
            </a:pPr>
            <a:endParaRPr lang="ru-RU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Неонатальный скрининг и первичная диагностика потерь слуха </a:t>
            </a:r>
            <a:endParaRPr lang="en-US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endParaRPr lang="en-US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Протезирование слуховыми аппаратами</a:t>
            </a: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Всестороннее аудиологическое обследование – определение необходимости и эффективности КИ </a:t>
            </a: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Хирургическая операция – размещение импланта</a:t>
            </a: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Подключение звукового процессора</a:t>
            </a: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Реабилитационная программа – </a:t>
            </a:r>
          </a:p>
          <a:p>
            <a:pPr marL="342900" indent="-342900" defTabSz="914400">
              <a:buClr>
                <a:schemeClr val="folHlink"/>
              </a:buClr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обучение навыку слышать и говорить </a:t>
            </a:r>
          </a:p>
          <a:p>
            <a:pPr marL="342900" indent="-342900" defTabSz="914400">
              <a:buClr>
                <a:schemeClr val="folHlink"/>
              </a:buClr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+ настроечные сессии</a:t>
            </a:r>
          </a:p>
          <a:p>
            <a:pPr marL="342900" indent="-342900" defTabSz="914400">
              <a:buClr>
                <a:schemeClr val="folHlink"/>
              </a:buClr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 defTabSz="914400">
              <a:buClr>
                <a:schemeClr val="folHlink"/>
              </a:buClr>
              <a:buFontTx/>
              <a:buChar char="•"/>
            </a:pPr>
            <a:r>
              <a:rPr lang="ru-RU" b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Пожизненное сервисное обслуживание СКИ</a:t>
            </a:r>
          </a:p>
          <a:p>
            <a:pPr marL="342900" indent="-342900" defTabSz="914400">
              <a:buClr>
                <a:schemeClr val="folHlink"/>
              </a:buClr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5124" name="Picture 5" descr="3lv_GClarkAndGir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184400"/>
            <a:ext cx="35687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Oval 6"/>
          <p:cNvSpPr>
            <a:spLocks noChangeArrowheads="1"/>
          </p:cNvSpPr>
          <p:nvPr/>
        </p:nvSpPr>
        <p:spPr bwMode="auto">
          <a:xfrm>
            <a:off x="323850" y="4968875"/>
            <a:ext cx="4681538" cy="1296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Стилизованная упаковка</a:t>
            </a:r>
          </a:p>
        </p:txBody>
      </p:sp>
      <p:pic>
        <p:nvPicPr>
          <p:cNvPr id="23555" name="Picture 4" descr="1_ 1"/>
          <p:cNvPicPr>
            <a:picLocks noChangeAspect="1" noChangeArrowheads="1"/>
          </p:cNvPicPr>
          <p:nvPr/>
        </p:nvPicPr>
        <p:blipFill>
          <a:blip r:embed="rId2"/>
          <a:srcRect l="6934" t="9941" r="13911" b="6279"/>
          <a:stretch>
            <a:fillRect/>
          </a:stretch>
        </p:blipFill>
        <p:spPr bwMode="auto">
          <a:xfrm>
            <a:off x="1116013" y="1125538"/>
            <a:ext cx="6913562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Комплект реабилитационных материалов </a:t>
            </a:r>
            <a:r>
              <a:rPr lang="en-US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Cochlear</a:t>
            </a:r>
            <a:endParaRPr lang="ru-RU" b="1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628775"/>
            <a:ext cx="5257800" cy="4968875"/>
          </a:xfrm>
        </p:spPr>
        <p:txBody>
          <a:bodyPr/>
          <a:lstStyle/>
          <a:p>
            <a:pPr eaLnBrk="1" hangingPunct="1"/>
            <a:r>
              <a:rPr lang="ru-RU" smtClean="0"/>
              <a:t>Создан ведущими мировыми и отечественными специалистами в области КИ, слухопротезирования,  сурдологии, аудиологии и коррекционной педагогики</a:t>
            </a:r>
          </a:p>
          <a:p>
            <a:pPr eaLnBrk="1" hangingPunct="1"/>
            <a:r>
              <a:rPr lang="ru-RU" smtClean="0"/>
              <a:t>Единый стиль всех пособий</a:t>
            </a:r>
            <a:endParaRPr lang="en-US" smtClean="0"/>
          </a:p>
          <a:p>
            <a:pPr eaLnBrk="1" hangingPunct="1"/>
            <a:r>
              <a:rPr lang="ru-RU" smtClean="0"/>
              <a:t>Эксклюзивный дизайн и иллюстрации</a:t>
            </a:r>
            <a:endParaRPr lang="en-US" smtClean="0"/>
          </a:p>
          <a:p>
            <a:pPr eaLnBrk="1" hangingPunct="1"/>
            <a:r>
              <a:rPr lang="ru-RU" smtClean="0"/>
              <a:t>Все пособия прошли специфическую и стилистическую коррекцию</a:t>
            </a:r>
          </a:p>
          <a:p>
            <a:pPr eaLnBrk="1" hangingPunct="1"/>
            <a:r>
              <a:rPr lang="ru-RU" smtClean="0"/>
              <a:t>Многолетний труд!</a:t>
            </a:r>
          </a:p>
        </p:txBody>
      </p:sp>
      <p:pic>
        <p:nvPicPr>
          <p:cNvPr id="24580" name="Picture 4" descr="Картинка 1 из 95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133600"/>
            <a:ext cx="360045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мякиши"/>
          <p:cNvPicPr>
            <a:picLocks noChangeAspect="1" noChangeArrowheads="1"/>
          </p:cNvPicPr>
          <p:nvPr/>
        </p:nvPicPr>
        <p:blipFill>
          <a:blip r:embed="rId2"/>
          <a:srcRect t="8417" b="12209"/>
          <a:stretch>
            <a:fillRect/>
          </a:stretch>
        </p:blipFill>
        <p:spPr bwMode="auto">
          <a:xfrm>
            <a:off x="1908175" y="1196975"/>
            <a:ext cx="511333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95513" y="5229225"/>
            <a:ext cx="460851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2563" marR="0" lvl="0" indent="-182563" algn="ct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2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Комплект развивающих игрушек </a:t>
            </a:r>
          </a:p>
          <a:p>
            <a:pPr marL="182563" marR="0" lvl="0" indent="-182563" algn="ctr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2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«Кубики-мякиши»  </a:t>
            </a:r>
            <a:endParaRPr kumimoji="0" lang="ru-RU" sz="22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ochlear BG_1_CMYK_L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1187450" y="188913"/>
            <a:ext cx="68405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130000"/>
              </a:lnSpc>
            </a:pPr>
            <a:r>
              <a:rPr lang="ru-RU"/>
              <a:t>Отдел имплантируемых слуховых систем ООО «Исток Аудио»</a:t>
            </a:r>
          </a:p>
          <a:p>
            <a:pPr algn="ctr" defTabSz="914400">
              <a:lnSpc>
                <a:spcPct val="130000"/>
              </a:lnSpc>
            </a:pPr>
            <a:r>
              <a:rPr lang="ru-RU" sz="2400"/>
              <a:t>(495) 660-01-17, 660-25-51</a:t>
            </a:r>
          </a:p>
          <a:p>
            <a:pPr algn="ctr" defTabSz="914400">
              <a:lnSpc>
                <a:spcPct val="130000"/>
              </a:lnSpc>
            </a:pPr>
            <a:r>
              <a:rPr lang="en-US" u="sng">
                <a:solidFill>
                  <a:srgbClr val="000099"/>
                </a:solidFill>
              </a:rPr>
              <a:t>info@istok-cochlear.ru</a:t>
            </a:r>
          </a:p>
          <a:p>
            <a:pPr algn="ctr" defTabSz="914400">
              <a:lnSpc>
                <a:spcPct val="130000"/>
              </a:lnSpc>
            </a:pPr>
            <a:r>
              <a:rPr lang="en-US" u="sng">
                <a:solidFill>
                  <a:srgbClr val="000099"/>
                </a:solidFill>
              </a:rPr>
              <a:t>www.istok-cochlear.ru</a:t>
            </a:r>
            <a:endParaRPr lang="ru-RU" u="sng">
              <a:solidFill>
                <a:srgbClr val="000099"/>
              </a:solidFill>
            </a:endParaRPr>
          </a:p>
          <a:p>
            <a:pPr algn="ctr" defTabSz="914400">
              <a:lnSpc>
                <a:spcPct val="130000"/>
              </a:lnSpc>
            </a:pPr>
            <a:endParaRPr lang="ru-RU" u="sng">
              <a:solidFill>
                <a:srgbClr val="000099"/>
              </a:solidFill>
            </a:endParaRPr>
          </a:p>
        </p:txBody>
      </p:sp>
      <p:pic>
        <p:nvPicPr>
          <p:cNvPr id="26628" name="Picture 8" descr="бегемот + коала2"/>
          <p:cNvPicPr>
            <a:picLocks noChangeAspect="1" noChangeArrowheads="1"/>
          </p:cNvPicPr>
          <p:nvPr/>
        </p:nvPicPr>
        <p:blipFill>
          <a:blip r:embed="rId4"/>
          <a:srcRect l="3679" r="4648" b="7921"/>
          <a:stretch>
            <a:fillRect/>
          </a:stretch>
        </p:blipFill>
        <p:spPr bwMode="auto">
          <a:xfrm>
            <a:off x="2771775" y="3789363"/>
            <a:ext cx="36004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Коллаж реаб"/>
          <p:cNvPicPr>
            <a:picLocks noChangeAspect="1" noChangeArrowheads="1"/>
          </p:cNvPicPr>
          <p:nvPr/>
        </p:nvPicPr>
        <p:blipFill>
          <a:blip r:embed="rId2"/>
          <a:srcRect t="4330"/>
          <a:stretch>
            <a:fillRect/>
          </a:stretch>
        </p:blipFill>
        <p:spPr bwMode="auto">
          <a:xfrm>
            <a:off x="4356100" y="1179513"/>
            <a:ext cx="479742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Комплект реабилитационных </a:t>
            </a:r>
            <a:r>
              <a:rPr lang="en-US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материалов </a:t>
            </a:r>
            <a:r>
              <a:rPr lang="en-US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Cochlear</a:t>
            </a:r>
            <a:endParaRPr lang="ru-RU" sz="2800" b="1" i="1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5113337" cy="2952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600" b="1" u="sng" smtClean="0">
                <a:latin typeface="Verdana" pitchFamily="34" charset="0"/>
              </a:rPr>
              <a:t>Уникальный информационный ресурс</a:t>
            </a:r>
            <a:r>
              <a:rPr lang="ru-RU" sz="1600" smtClean="0">
                <a:latin typeface="Verdana" pitchFamily="34" charset="0"/>
              </a:rPr>
              <a:t> для</a:t>
            </a:r>
            <a:r>
              <a:rPr lang="en-US" sz="1600" smtClean="0">
                <a:latin typeface="Verdana" pitchFamily="34" charset="0"/>
              </a:rPr>
              <a:t>: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Родителей детей с КИ и СА</a:t>
            </a:r>
            <a:r>
              <a:rPr lang="en-US" sz="1600" smtClean="0">
                <a:latin typeface="Verdana" pitchFamily="34" charset="0"/>
              </a:rPr>
              <a:t>;</a:t>
            </a:r>
            <a:endParaRPr lang="ru-RU" sz="1600" smtClean="0">
              <a:latin typeface="Verdana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Взрослых пользователей КИ и СА</a:t>
            </a:r>
            <a:r>
              <a:rPr lang="en-US" sz="1600" smtClean="0">
                <a:latin typeface="Verdana" pitchFamily="34" charset="0"/>
              </a:rPr>
              <a:t>;</a:t>
            </a:r>
            <a:endParaRPr lang="ru-RU" sz="1600" smtClean="0">
              <a:latin typeface="Verdana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Сурдопедагогов, логопедов, реабилитологов</a:t>
            </a:r>
            <a:r>
              <a:rPr lang="en-US" sz="1600" smtClean="0">
                <a:latin typeface="Verdana" pitchFamily="34" charset="0"/>
              </a:rPr>
              <a:t>;</a:t>
            </a:r>
            <a:endParaRPr lang="ru-RU" sz="1600" smtClean="0">
              <a:latin typeface="Verdana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Сурдологов</a:t>
            </a:r>
            <a:r>
              <a:rPr lang="en-US" sz="1600" smtClean="0">
                <a:latin typeface="Verdana" pitchFamily="34" charset="0"/>
              </a:rPr>
              <a:t>/</a:t>
            </a:r>
            <a:r>
              <a:rPr lang="ru-RU" sz="1600" smtClean="0">
                <a:latin typeface="Verdana" pitchFamily="34" charset="0"/>
              </a:rPr>
              <a:t>аудиологов</a:t>
            </a:r>
            <a:r>
              <a:rPr lang="en-US" sz="1600" smtClean="0">
                <a:latin typeface="Verdana" pitchFamily="34" charset="0"/>
              </a:rPr>
              <a:t>;</a:t>
            </a:r>
            <a:endParaRPr lang="ru-RU" sz="1600" smtClean="0">
              <a:latin typeface="Verdana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Педагогов в школах</a:t>
            </a:r>
            <a:r>
              <a:rPr lang="en-US" sz="1600" smtClean="0">
                <a:latin typeface="Verdana" pitchFamily="34" charset="0"/>
              </a:rPr>
              <a:t>;</a:t>
            </a:r>
            <a:endParaRPr lang="ru-RU" sz="1600" smtClean="0">
              <a:latin typeface="Verdana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ru-RU" sz="1600" smtClean="0">
                <a:latin typeface="Verdana" pitchFamily="34" charset="0"/>
              </a:rPr>
              <a:t>Всех специалистов, занятых в процессе реабилитации людей с нарушенным слухом.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06363" y="5121275"/>
            <a:ext cx="59055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lnSpc>
                <a:spcPct val="90000"/>
              </a:lnSpc>
              <a:spcBef>
                <a:spcPts val="1000"/>
              </a:spcBef>
              <a:buClr>
                <a:schemeClr val="hlink"/>
              </a:buClr>
            </a:pPr>
            <a:r>
              <a:rPr lang="ru-RU" sz="2400">
                <a:solidFill>
                  <a:schemeClr val="bg2"/>
                </a:solidFill>
                <a:cs typeface="Arial" charset="0"/>
              </a:rPr>
              <a:t>Сборник методических пособий, необходимых для педагогической слухоречевой реабилитации людей с нарушенной функцией слуха</a:t>
            </a:r>
          </a:p>
        </p:txBody>
      </p:sp>
      <p:pic>
        <p:nvPicPr>
          <p:cNvPr id="6150" name="Picture 6" descr="IAT_cmyk_КАЧЕСТВО ВО ВСЕМ_1"/>
          <p:cNvPicPr>
            <a:picLocks noChangeAspect="1" noChangeArrowheads="1"/>
          </p:cNvPicPr>
          <p:nvPr/>
        </p:nvPicPr>
        <p:blipFill>
          <a:blip r:embed="rId4"/>
          <a:srcRect r="38477"/>
          <a:stretch>
            <a:fillRect/>
          </a:stretch>
        </p:blipFill>
        <p:spPr bwMode="auto">
          <a:xfrm>
            <a:off x="7773988" y="44450"/>
            <a:ext cx="13700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6988"/>
            <a:ext cx="9144000" cy="1143001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Состав Комплекта</a:t>
            </a:r>
          </a:p>
        </p:txBody>
      </p:sp>
      <p:pic>
        <p:nvPicPr>
          <p:cNvPr id="7171" name="Picture 3" descr="Коллаж реа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0425" y="1773238"/>
            <a:ext cx="4797425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Большими шагами  - в жиз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0676">
            <a:off x="6264275" y="1111250"/>
            <a:ext cx="14763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Глухота не пригов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9398">
            <a:off x="3419475" y="1196975"/>
            <a:ext cx="1262063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Занимаемся с друзьями Тоши, 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22384">
            <a:off x="2663825" y="3046413"/>
            <a:ext cx="133191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Занимаемся с друзьями Тоши, ч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63597">
            <a:off x="1419225" y="2973388"/>
            <a:ext cx="128111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История маленького бегемотика Тош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50898">
            <a:off x="41275" y="1196975"/>
            <a:ext cx="18669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Маленькие шаги к большому чуду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67384">
            <a:off x="4787900" y="1304925"/>
            <a:ext cx="13525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Слушай вместе с маленьким бегемотиком Тошей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17607">
            <a:off x="7718425" y="981075"/>
            <a:ext cx="14255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Слушай, учись и говор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62570">
            <a:off x="2051050" y="1196975"/>
            <a:ext cx="1190625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Школьные годы чудесные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60836">
            <a:off x="-9525" y="2781300"/>
            <a:ext cx="134143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 descr="коллаж_шкалы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9838" y="3079750"/>
            <a:ext cx="204311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 descr="коллаж_диск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49225" y="4724400"/>
            <a:ext cx="2489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 descr="коллаж_звуки речи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81438" y="4652963"/>
            <a:ext cx="249078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коллаж_поиграем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68538" y="4868863"/>
            <a:ext cx="1908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7" descr="photo_687246"/>
          <p:cNvPicPr>
            <a:picLocks noChangeAspect="1" noChangeArrowheads="1"/>
          </p:cNvPicPr>
          <p:nvPr/>
        </p:nvPicPr>
        <p:blipFill>
          <a:blip r:embed="rId16"/>
          <a:srcRect l="7634" t="7634" r="8641" b="8641"/>
          <a:stretch>
            <a:fillRect/>
          </a:stretch>
        </p:blipFill>
        <p:spPr bwMode="auto">
          <a:xfrm>
            <a:off x="8315325" y="587692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28788" y="1243013"/>
            <a:ext cx="7019925" cy="5715000"/>
          </a:xfrm>
        </p:spPr>
        <p:txBody>
          <a:bodyPr/>
          <a:lstStyle/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«История маленького бегемотика Тоши»</a:t>
            </a:r>
            <a:r>
              <a:rPr lang="en-US" sz="1800" smtClean="0">
                <a:latin typeface="Verdana" pitchFamily="34" charset="0"/>
              </a:rPr>
              <a:t> 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«Слушай, учись и говори»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«Маленькие шаги к большому чуду» </a:t>
            </a:r>
            <a:endParaRPr lang="en-US" sz="1800" smtClean="0">
              <a:latin typeface="Verdana" pitchFamily="34" charset="0"/>
            </a:endParaRP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«Слушай вместе с маленьким бегемотиком Тошей!» 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«Глухота не приговор: от диагностики до инклюзии»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«Школьные годы чудесные»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«Большими шагами - в жизнь»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Компьютерная программа «Я в мире звуков»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«Занимаемся с друзьями Тоши»</a:t>
            </a:r>
            <a:r>
              <a:rPr lang="en-US" sz="1800" smtClean="0">
                <a:latin typeface="Verdana" pitchFamily="34" charset="0"/>
              </a:rPr>
              <a:t> (2 </a:t>
            </a:r>
            <a:r>
              <a:rPr lang="ru-RU" sz="1800" smtClean="0">
                <a:latin typeface="Verdana" pitchFamily="34" charset="0"/>
              </a:rPr>
              <a:t>тетради)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 Набор карточек со звуками речи (6 шт.)</a:t>
            </a:r>
            <a:endParaRPr lang="en-US" sz="1800" smtClean="0">
              <a:latin typeface="Verdana" pitchFamily="34" charset="0"/>
            </a:endParaRP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 Шкалы громкости (2 шт.)</a:t>
            </a: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 Набор предметных картинок (60 шт.)</a:t>
            </a:r>
            <a:endParaRPr lang="en-US" sz="1800" smtClean="0">
              <a:latin typeface="Verdana" pitchFamily="34" charset="0"/>
            </a:endParaRP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 Мягкая игрушка – бегемотик Тоша</a:t>
            </a:r>
            <a:endParaRPr lang="en-US" sz="1800" smtClean="0">
              <a:latin typeface="Verdana" pitchFamily="34" charset="0"/>
            </a:endParaRP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 Листовка с описанием Комплекта</a:t>
            </a:r>
            <a:endParaRPr lang="en-US" sz="1800" smtClean="0">
              <a:latin typeface="Verdana" pitchFamily="34" charset="0"/>
            </a:endParaRPr>
          </a:p>
          <a:p>
            <a:pPr marL="419100" indent="-4191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>
                <a:latin typeface="Verdana" pitchFamily="34" charset="0"/>
              </a:rPr>
              <a:t>Стилизованная упаковка </a:t>
            </a:r>
            <a:endParaRPr lang="en-US" sz="1800" smtClean="0">
              <a:latin typeface="Verdana" pitchFamily="34" charset="0"/>
            </a:endParaRP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53975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Состав Комплекта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Разрешите представиться…?!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975" y="1484313"/>
            <a:ext cx="5832475" cy="10080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i="1" smtClean="0">
                <a:solidFill>
                  <a:schemeClr val="bg2"/>
                </a:solidFill>
              </a:rPr>
              <a:t>Бегемотик Тоша! </a:t>
            </a:r>
          </a:p>
          <a:p>
            <a:pPr algn="ctr" eaLnBrk="1" hangingPunct="1">
              <a:buFontTx/>
              <a:buNone/>
            </a:pPr>
            <a:r>
              <a:rPr lang="ru-RU" sz="2000" i="1" smtClean="0">
                <a:solidFill>
                  <a:schemeClr val="bg2"/>
                </a:solidFill>
              </a:rPr>
              <a:t>Главный герой сюжетной линии Комплекта</a:t>
            </a:r>
          </a:p>
        </p:txBody>
      </p:sp>
      <p:pic>
        <p:nvPicPr>
          <p:cNvPr id="932868" name="Picture 4" descr="Картинка 53 из 18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2492375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М1"/>
          <p:cNvPicPr>
            <a:picLocks noChangeAspect="1" noChangeArrowheads="1"/>
          </p:cNvPicPr>
          <p:nvPr/>
        </p:nvPicPr>
        <p:blipFill>
          <a:blip r:embed="rId4"/>
          <a:srcRect b="9747"/>
          <a:stretch>
            <a:fillRect/>
          </a:stretch>
        </p:blipFill>
        <p:spPr bwMode="auto">
          <a:xfrm rot="241797">
            <a:off x="5940425" y="1196975"/>
            <a:ext cx="2916238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Istoriya_А4_Page_30"/>
          <p:cNvPicPr>
            <a:picLocks noChangeAspect="1" noChangeArrowheads="1"/>
          </p:cNvPicPr>
          <p:nvPr/>
        </p:nvPicPr>
        <p:blipFill>
          <a:blip r:embed="rId5"/>
          <a:srcRect l="9482" t="18948" r="7143"/>
          <a:stretch>
            <a:fillRect/>
          </a:stretch>
        </p:blipFill>
        <p:spPr bwMode="auto">
          <a:xfrm rot="715622">
            <a:off x="6083300" y="4662488"/>
            <a:ext cx="31686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Istoriya_А4_Page_18"/>
          <p:cNvPicPr>
            <a:picLocks noChangeAspect="1" noChangeArrowheads="1"/>
          </p:cNvPicPr>
          <p:nvPr/>
        </p:nvPicPr>
        <p:blipFill>
          <a:blip r:embed="rId6"/>
          <a:srcRect l="6902" t="24965" r="10881"/>
          <a:stretch>
            <a:fillRect/>
          </a:stretch>
        </p:blipFill>
        <p:spPr bwMode="auto">
          <a:xfrm rot="-676511">
            <a:off x="4787900" y="3068638"/>
            <a:ext cx="28797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«История маленького бегемотика Тоши»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3438" y="1628775"/>
            <a:ext cx="4356100" cy="4906963"/>
          </a:xfrm>
        </p:spPr>
        <p:txBody>
          <a:bodyPr/>
          <a:lstStyle/>
          <a:p>
            <a:pPr eaLnBrk="1" hangingPunct="1"/>
            <a:r>
              <a:rPr lang="ru-RU" smtClean="0"/>
              <a:t>Иллюстрированная брошюра для совместного прочтения родителями с детьми</a:t>
            </a:r>
          </a:p>
          <a:p>
            <a:pPr eaLnBrk="1" hangingPunct="1"/>
            <a:r>
              <a:rPr lang="ru-RU" smtClean="0"/>
              <a:t>Рассказывает историю малыша, родившегося глухим</a:t>
            </a:r>
          </a:p>
          <a:p>
            <a:pPr eaLnBrk="1" hangingPunct="1"/>
            <a:r>
              <a:rPr lang="ru-RU" smtClean="0"/>
              <a:t>Описывает все этапы КИ</a:t>
            </a:r>
          </a:p>
          <a:p>
            <a:pPr eaLnBrk="1" hangingPunct="1"/>
            <a:r>
              <a:rPr lang="ru-RU" smtClean="0"/>
              <a:t>Актуальна для кандидатов на КИ, а также и в послеоперационном периоде при приучении ребенка к ношению процессора</a:t>
            </a:r>
          </a:p>
        </p:txBody>
      </p:sp>
      <p:pic>
        <p:nvPicPr>
          <p:cNvPr id="10244" name="Picture 4" descr="История маленького бегемотика Тош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2060575"/>
            <a:ext cx="4314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«Глухота - не приговор</a:t>
            </a:r>
            <a:r>
              <a:rPr lang="en-US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 диагностики до инклюзии»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175" y="1412875"/>
            <a:ext cx="4932363" cy="4906963"/>
          </a:xfrm>
        </p:spPr>
        <p:txBody>
          <a:bodyPr/>
          <a:lstStyle/>
          <a:p>
            <a:pPr eaLnBrk="1" hangingPunct="1"/>
            <a:r>
              <a:rPr lang="ru-RU" smtClean="0"/>
              <a:t>Методическое пособие для каждого, кто хочет знать больше о нарушении слуха</a:t>
            </a:r>
          </a:p>
          <a:p>
            <a:pPr eaLnBrk="1" hangingPunct="1"/>
            <a:r>
              <a:rPr lang="ru-RU" smtClean="0"/>
              <a:t>9 различных модулей, описывающих все этапы преодоления нарушения слуха</a:t>
            </a:r>
          </a:p>
          <a:p>
            <a:pPr eaLnBrk="1" hangingPunct="1"/>
            <a:r>
              <a:rPr lang="ru-RU" smtClean="0"/>
              <a:t>Отдельная глава об особенностях современной слухоречевой реаб-ции детей с СА и КИ</a:t>
            </a:r>
          </a:p>
          <a:p>
            <a:pPr eaLnBrk="1" hangingPunct="1"/>
            <a:r>
              <a:rPr lang="ru-RU" smtClean="0"/>
              <a:t>Особенности слухопротезирования, методики воздействия на развитие слуха и устной речи с помощью СА и КИ</a:t>
            </a:r>
          </a:p>
        </p:txBody>
      </p:sp>
      <p:pic>
        <p:nvPicPr>
          <p:cNvPr id="11268" name="Picture 5" descr="Глухота не при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81125"/>
            <a:ext cx="346075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«Слушай, учись и говори»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463" y="1268413"/>
            <a:ext cx="5353050" cy="4906962"/>
          </a:xfrm>
        </p:spPr>
        <p:txBody>
          <a:bodyPr/>
          <a:lstStyle/>
          <a:p>
            <a:pPr eaLnBrk="1" hangingPunct="1"/>
            <a:r>
              <a:rPr lang="ru-RU" smtClean="0"/>
              <a:t>Практическое пособие для педагогов и родителей об организации реабилитационных мероприятий</a:t>
            </a:r>
          </a:p>
          <a:p>
            <a:pPr eaLnBrk="1" hangingPunct="1"/>
            <a:r>
              <a:rPr lang="ru-RU" smtClean="0"/>
              <a:t>«Таблица этапов развития» - ориентир правильной реабилитационной работы для детей с СА или КИ</a:t>
            </a:r>
          </a:p>
          <a:p>
            <a:pPr eaLnBrk="1" hangingPunct="1"/>
            <a:r>
              <a:rPr lang="ru-RU" smtClean="0"/>
              <a:t>Освещает вопросы развития речи имплантированных детей дошкольного и раннего школьного возраста</a:t>
            </a:r>
          </a:p>
          <a:p>
            <a:pPr eaLnBrk="1" hangingPunct="1"/>
            <a:r>
              <a:rPr lang="ru-RU" smtClean="0"/>
              <a:t>Содержит практические упражнения по развитию слухового восприятия</a:t>
            </a:r>
          </a:p>
        </p:txBody>
      </p:sp>
      <p:pic>
        <p:nvPicPr>
          <p:cNvPr id="12292" name="Picture 5" descr="Слушай, учись и говор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3467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FB7"/>
      </a:accent1>
      <a:accent2>
        <a:srgbClr val="E32118"/>
      </a:accent2>
      <a:accent3>
        <a:srgbClr val="FFFFFF"/>
      </a:accent3>
      <a:accent4>
        <a:srgbClr val="000000"/>
      </a:accent4>
      <a:accent5>
        <a:srgbClr val="AABBD8"/>
      </a:accent5>
      <a:accent6>
        <a:srgbClr val="CE1D15"/>
      </a:accent6>
      <a:hlink>
        <a:srgbClr val="FDC600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7849</TotalTime>
  <Words>791</Words>
  <Application>Microsoft Macintosh PowerPoint</Application>
  <PresentationFormat>Экран (4:3)</PresentationFormat>
  <Paragraphs>126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1_Custom Design</vt:lpstr>
      <vt:lpstr>Blank Presentation</vt:lpstr>
      <vt:lpstr>Слайд 1</vt:lpstr>
      <vt:lpstr>Слайд 2</vt:lpstr>
      <vt:lpstr>Комплект реабилитационных  материалов Cochlear</vt:lpstr>
      <vt:lpstr>Состав Комплекта</vt:lpstr>
      <vt:lpstr>Состав Комплекта</vt:lpstr>
      <vt:lpstr>Разрешите представиться…?!</vt:lpstr>
      <vt:lpstr>«История маленького бегемотика Тоши»</vt:lpstr>
      <vt:lpstr>«Глухота - не приговор:  от диагностики до инклюзии»</vt:lpstr>
      <vt:lpstr>«Слушай, учись и говори»</vt:lpstr>
      <vt:lpstr>«Слушай вместе с маленьким бегемотиком Тошей»</vt:lpstr>
      <vt:lpstr>«Маленькие шаги к большому чуду»</vt:lpstr>
      <vt:lpstr>«Школьные годы чудесные»</vt:lpstr>
      <vt:lpstr>«Большими шагами – в жизнь»</vt:lpstr>
      <vt:lpstr>«Занимаемся с друзьями Тоши»</vt:lpstr>
      <vt:lpstr>Набор предметных картинок (60 шт.)</vt:lpstr>
      <vt:lpstr>Набор карточек со звуками речи (6 шт.)</vt:lpstr>
      <vt:lpstr>Шкалы громкости</vt:lpstr>
      <vt:lpstr>Компьютерная программа  «Я в мире звуков»</vt:lpstr>
      <vt:lpstr>Мягкая игрушка – Бегемотик Тоша</vt:lpstr>
      <vt:lpstr>Стилизованная упаковка</vt:lpstr>
      <vt:lpstr>Комплект реабилитационных материалов Cochlear</vt:lpstr>
      <vt:lpstr>Слайд 22</vt:lpstr>
      <vt:lpstr>Слайд 23</vt:lpstr>
    </vt:vector>
  </TitlesOfParts>
  <Manager/>
  <Company>Cross Media Communication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</dc:title>
  <dc:subject/>
  <dc:creator>Cameron Robinson</dc:creator>
  <cp:keywords/>
  <dc:description/>
  <cp:lastModifiedBy>Valued Acer Customer</cp:lastModifiedBy>
  <cp:revision>535</cp:revision>
  <dcterms:created xsi:type="dcterms:W3CDTF">2009-01-07T05:38:15Z</dcterms:created>
  <dcterms:modified xsi:type="dcterms:W3CDTF">2012-03-12T10:49:58Z</dcterms:modified>
  <cp:category/>
</cp:coreProperties>
</file>